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60" r:id="rId6"/>
    <p:sldId id="266" r:id="rId7"/>
    <p:sldId id="264" r:id="rId8"/>
    <p:sldId id="267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063A7"/>
    <a:srgbClr val="00549E"/>
    <a:srgbClr val="00549F"/>
    <a:srgbClr val="0062AB"/>
    <a:srgbClr val="B0D23F"/>
    <a:srgbClr val="2F6F71"/>
    <a:srgbClr val="306E71"/>
    <a:srgbClr val="43BDAB"/>
    <a:srgbClr val="41B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CBD7B4-6ECC-D281-BEB1-66BC9AA51060}" v="15" dt="2019-09-13T02:52:39.902"/>
    <p1510:client id="{EC71A9CA-1988-1084-6BE6-5F6C5FE371F8}" v="144" dt="2019-09-13T02:47:36.035"/>
    <p1510:client id="{B1C9A730-B77E-4B94-8FBF-730EAB6243F6}" v="438" dt="2019-09-13T03:05:29.410"/>
    <p1510:client id="{B56DAE31-BD49-A7A6-D88A-13EEA98E33EC}" v="6" dt="2019-09-13T02:50:26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39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ED346-5BD8-43CA-8DFA-381FE0952C9F}" type="datetimeFigureOut">
              <a:rPr lang="en-AU" smtClean="0"/>
              <a:t>13/09/2019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ADBF-9D85-4A13-96E6-AAA477BF4A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943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ADBF-9D85-4A13-96E6-AAA477BF4A0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480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ADBF-9D85-4A13-96E6-AAA477BF4A0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61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C4250-3F24-4D01-8E7A-406581C85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110C7-F6EB-47FA-8843-F563B2A59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E9D36-C35E-4EBE-B663-3C887187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E6678-0675-4827-8D75-C2B53FA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4DCDA-4E49-445D-8887-EFAF87D0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52BA-088C-4653-BE09-4B9191CA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33E57-C9C1-48D4-AA94-95AE27E92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3CC75-6A4D-44C4-8931-B403C89A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537A-468F-4F2D-BA34-C334E320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B0954-E7FA-4814-92D0-5A03567D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B2864-F6FC-48F8-83FE-8A0D907BB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F180C-2ED9-4BCD-B3F5-DB6804AD5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D411-CDFE-4123-B982-E85BFC23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C3B37-BB44-4FD7-B250-4F864AA5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EF533-D88A-4813-8008-D9287D79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200-95B0-4D50-A3F4-B2F6F6EF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541D5-7E58-4079-BCCC-36A68A16C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C9BBC-E3A1-412D-B7C5-E1B951D7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0348A-7631-4DDB-BB4C-EA3675061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09CEC-6C74-442F-9F1C-0D834659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C39A-EB3C-40DD-91BF-0281064C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082CE-A538-4868-B452-B43AC9550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4FF66-FF43-4778-A15C-8B841E51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40E9-C119-411D-B125-37115589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A81E8-D049-4E3C-968F-80FEBD6A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ED80-A848-4AD9-BDAF-D4988079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35A0A-FB7D-42BD-ACBA-3B0D9B259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F8211-D640-4FAD-9B00-C509376B9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131B-9661-4E66-A7ED-3D7D42F0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4259B-644D-48B3-920E-E8F4B45F6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0B668-5F28-47E2-8408-556EF1B1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51D25-0EEA-4131-BADB-969F975A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77BFB-6891-4BD4-9B22-857305206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13051-A36D-4C0A-B971-5A8EF7A2A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2504E-A39D-4953-8BF0-72B759B1F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C2039-6F2B-4434-B952-E5F62186A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EC0FE-4145-4E87-8BE7-24AFD627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007096-B5BD-4760-98E2-5F6D439F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25E71-6E12-4139-B7BF-DC3BAAEA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49EC-8297-47CE-BE5E-A7169419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F7149-B293-45D5-B22C-04C7F84A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31372-7269-4AA5-926F-7BF91C29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A7B0B-34D5-447F-96BA-B01DF99D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41E06-508A-443C-B876-0E98624B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9616-94C8-4824-B8EC-3D117477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F019-A365-4A40-897E-3C34F5D4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7940-2792-4572-8ACE-D9F60315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85F4-E292-4157-9387-B7C4F9D18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B9B31-9804-4D47-AB98-1D5D368A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1B114-1CD3-4040-8A4D-213BD43F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A825B-A595-4A8C-9DDA-4DBC1FE0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2BA89-3600-4F73-A81B-152A3F33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851DD-C193-4E9E-83BD-3E96B40E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A66E2-1905-4B3E-9CCE-30D49C737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C27F8-F248-456C-A145-34D1598C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179D8-0A51-4502-B435-C0317086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82AA1-6839-4860-AFCF-CB16682E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9AD2B-4F99-41CC-8D37-E25D0738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719C05-69C3-4011-8631-5C9C7CA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982C-5D69-4299-B885-AEFF93CD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B4832-5BB2-4416-BB13-D34CFF538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D2354-BA84-4331-8319-3A010DE6C396}" type="datetimeFigureOut">
              <a:rPr lang="en-US" smtClean="0"/>
              <a:t>13-Sep-19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7C16-65DA-4431-8BAF-AA6DB9089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429FD-555C-42A2-8980-62D96641E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7B781-C059-43A3-B056-FA84D83E8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5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929B87F-1B7B-4F3D-AB1B-CFA5B424F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61" y="1870396"/>
            <a:ext cx="7161678" cy="23621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05C7A6-17C0-4772-81AA-AD04E7BB9084}"/>
              </a:ext>
            </a:extLst>
          </p:cNvPr>
          <p:cNvSpPr/>
          <p:nvPr/>
        </p:nvSpPr>
        <p:spPr>
          <a:xfrm>
            <a:off x="0" y="5634182"/>
            <a:ext cx="12192000" cy="1223818"/>
          </a:xfrm>
          <a:prstGeom prst="rect">
            <a:avLst/>
          </a:prstGeom>
          <a:solidFill>
            <a:srgbClr val="005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656FE-6AB1-4DB7-A119-B324C0F3D685}"/>
              </a:ext>
            </a:extLst>
          </p:cNvPr>
          <p:cNvSpPr txBox="1"/>
          <p:nvPr/>
        </p:nvSpPr>
        <p:spPr>
          <a:xfrm>
            <a:off x="420848" y="6048462"/>
            <a:ext cx="1135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aseline="30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champion medical technology for a healthier Australia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73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0F5A474-D25D-44FA-A478-191B54D22DE4}"/>
              </a:ext>
            </a:extLst>
          </p:cNvPr>
          <p:cNvSpPr/>
          <p:nvPr/>
        </p:nvSpPr>
        <p:spPr>
          <a:xfrm rot="4060980">
            <a:off x="-1155815" y="-1442699"/>
            <a:ext cx="8802775" cy="8650537"/>
          </a:xfrm>
          <a:prstGeom prst="rtTriangle">
            <a:avLst/>
          </a:prstGeom>
          <a:blipFill dpi="0" rotWithShape="0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t="200" r="100" b="-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74F1-DC16-4B61-B499-9FF9AA34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219" y="1857998"/>
            <a:ext cx="6943725" cy="358864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en-AU" sz="30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MTAA represents manufacturers and suppliers of medical technology used in the diagnosis, prevention, treatment and management of disease and disability.</a:t>
            </a:r>
            <a:endParaRPr lang="en-US" sz="3000" b="1">
              <a:solidFill>
                <a:srgbClr val="0054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9EC8CB-DEB4-4E6E-B690-6EBAE13D084E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995CFD3-1BA8-43C1-B177-6247BDC06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24" y="352176"/>
            <a:ext cx="3463820" cy="1142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3B77A4-9F33-42E5-8D18-628363401187}"/>
              </a:ext>
            </a:extLst>
          </p:cNvPr>
          <p:cNvSpPr txBox="1"/>
          <p:nvPr/>
        </p:nvSpPr>
        <p:spPr>
          <a:xfrm>
            <a:off x="420848" y="6235606"/>
            <a:ext cx="113503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algn="ctr"/>
            <a:r>
              <a:rPr lang="en-AU" sz="3600" b="1" spc="600" baseline="30000">
                <a:solidFill>
                  <a:schemeClr val="bg1"/>
                </a:solidFill>
                <a:latin typeface="Open Sans"/>
              </a:rPr>
              <a:t>Representation - the voice of the Industry</a:t>
            </a:r>
            <a:endParaRPr lang="en-AU" b="1" spc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4DDBFEA5-9455-4592-946F-E259F081DAB8}"/>
              </a:ext>
            </a:extLst>
          </p:cNvPr>
          <p:cNvSpPr/>
          <p:nvPr/>
        </p:nvSpPr>
        <p:spPr>
          <a:xfrm rot="14834142">
            <a:off x="4371530" y="-1237982"/>
            <a:ext cx="8802775" cy="8650537"/>
          </a:xfrm>
          <a:prstGeom prst="rtTriangle">
            <a:avLst/>
          </a:prstGeom>
          <a:blipFill dpi="0" rotWithShape="0">
            <a:blip r:embed="rId3"/>
            <a:srcRect/>
            <a:stretch>
              <a:fillRect l="-35000" t="200" r="15000" b="-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74F1-DC16-4B61-B499-9FF9AA34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721" y="1766709"/>
            <a:ext cx="6943725" cy="332458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30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aim to ensure the benefits of medical technology are delivered effectively to provide better health outcomes to the Australian community.</a:t>
            </a:r>
            <a:endParaRPr lang="en-US" sz="3000" b="1">
              <a:solidFill>
                <a:srgbClr val="0054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A1B9-7133-41F2-851A-79B860E7BC4E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4BDF9FC-A7E3-4C8A-8F51-B89EF100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4" y="243640"/>
            <a:ext cx="3463820" cy="1142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C9CE3-8B5F-446B-A67E-3DCDC7CDD344}"/>
              </a:ext>
            </a:extLst>
          </p:cNvPr>
          <p:cNvSpPr txBox="1"/>
          <p:nvPr/>
        </p:nvSpPr>
        <p:spPr>
          <a:xfrm>
            <a:off x="420848" y="6291194"/>
            <a:ext cx="113503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algn="ctr"/>
            <a:r>
              <a:rPr lang="en-AU" sz="3600" b="1" spc="600" baseline="30000" dirty="0">
                <a:solidFill>
                  <a:schemeClr val="bg1"/>
                </a:solidFill>
                <a:latin typeface="Open Sans"/>
              </a:rPr>
              <a:t>Our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454E3A-E802-475C-BBAB-EFF87D28FA64}"/>
              </a:ext>
            </a:extLst>
          </p:cNvPr>
          <p:cNvSpPr/>
          <p:nvPr/>
        </p:nvSpPr>
        <p:spPr>
          <a:xfrm>
            <a:off x="6974026" y="2479723"/>
            <a:ext cx="4901977" cy="14231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6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70483A-561A-4B5A-8C86-E00674F2EF6F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F79D0F82-704D-4CF1-B4E0-E671F87F9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24" y="352176"/>
            <a:ext cx="3463820" cy="114250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8D881B-D690-4EA5-AF79-2D0A1535CC33}"/>
              </a:ext>
            </a:extLst>
          </p:cNvPr>
          <p:cNvSpPr/>
          <p:nvPr/>
        </p:nvSpPr>
        <p:spPr>
          <a:xfrm>
            <a:off x="7069250" y="2558100"/>
            <a:ext cx="4724400" cy="12707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985564-A452-4166-821C-5B74529351DC}"/>
              </a:ext>
            </a:extLst>
          </p:cNvPr>
          <p:cNvSpPr/>
          <p:nvPr/>
        </p:nvSpPr>
        <p:spPr>
          <a:xfrm>
            <a:off x="7143273" y="2627053"/>
            <a:ext cx="4579534" cy="1140857"/>
          </a:xfrm>
          <a:prstGeom prst="roundRect">
            <a:avLst/>
          </a:prstGeom>
          <a:solidFill>
            <a:srgbClr val="00549E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99A6A6-6517-40F8-B8AE-C66E3CDFD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5940" y="2344816"/>
            <a:ext cx="2249979" cy="13413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AU" sz="3600">
              <a:solidFill>
                <a:srgbClr val="00549E"/>
              </a:solidFill>
            </a:endParaRPr>
          </a:p>
          <a:p>
            <a:pPr marL="0" indent="0">
              <a:buNone/>
            </a:pPr>
            <a:r>
              <a:rPr lang="en-AU" sz="6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MTAA</a:t>
            </a:r>
            <a:endParaRPr lang="en-US" sz="6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11B8C9-C684-4C45-B74B-C099FB99D7FF}"/>
              </a:ext>
            </a:extLst>
          </p:cNvPr>
          <p:cNvGrpSpPr/>
          <p:nvPr/>
        </p:nvGrpSpPr>
        <p:grpSpPr>
          <a:xfrm>
            <a:off x="718269" y="511953"/>
            <a:ext cx="7539459" cy="1455431"/>
            <a:chOff x="718269" y="511953"/>
            <a:chExt cx="7539459" cy="1455431"/>
          </a:xfrm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F2D268DB-7366-49E2-A62F-0F3A5D0DEBF4}"/>
                </a:ext>
              </a:extLst>
            </p:cNvPr>
            <p:cNvSpPr txBox="1">
              <a:spLocks/>
            </p:cNvSpPr>
            <p:nvPr/>
          </p:nvSpPr>
          <p:spPr>
            <a:xfrm>
              <a:off x="718269" y="511953"/>
              <a:ext cx="6943725" cy="6261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AU" sz="3600">
                <a:solidFill>
                  <a:srgbClr val="00549E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4200" b="1">
                  <a:solidFill>
                    <a:srgbClr val="00549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Representing MedTech Industry</a:t>
              </a:r>
              <a:endParaRPr lang="en-US" sz="4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E91BDA38-9459-4852-9909-7C7B4A5E7F54}"/>
                </a:ext>
              </a:extLst>
            </p:cNvPr>
            <p:cNvSpPr txBox="1">
              <a:spLocks/>
            </p:cNvSpPr>
            <p:nvPr/>
          </p:nvSpPr>
          <p:spPr>
            <a:xfrm>
              <a:off x="1314003" y="922601"/>
              <a:ext cx="6943725" cy="10447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AU" sz="1600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1600" b="1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Medical Technology for a healthier Australia</a:t>
              </a:r>
              <a:endParaRPr lang="en-AU" sz="160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160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Saving lives and creating local jobs</a:t>
              </a:r>
              <a:endParaRPr lang="en-US" sz="160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75D3FB6-B11A-4D41-AF01-7F5B86755962}"/>
              </a:ext>
            </a:extLst>
          </p:cNvPr>
          <p:cNvGrpSpPr/>
          <p:nvPr/>
        </p:nvGrpSpPr>
        <p:grpSpPr>
          <a:xfrm>
            <a:off x="718269" y="4115798"/>
            <a:ext cx="6943725" cy="1968772"/>
            <a:chOff x="723864" y="3957407"/>
            <a:chExt cx="6943725" cy="196877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E12B3737-86E8-4BE3-8423-20E0B10FAF98}"/>
                </a:ext>
              </a:extLst>
            </p:cNvPr>
            <p:cNvSpPr txBox="1">
              <a:spLocks/>
            </p:cNvSpPr>
            <p:nvPr/>
          </p:nvSpPr>
          <p:spPr>
            <a:xfrm>
              <a:off x="723864" y="3957407"/>
              <a:ext cx="6943725" cy="6261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AU" sz="3600">
                <a:solidFill>
                  <a:srgbClr val="00549E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4200" b="1">
                  <a:solidFill>
                    <a:srgbClr val="00549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MTAA Members</a:t>
              </a:r>
              <a:endParaRPr lang="en-US" sz="4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FE515B9-5218-42E3-BFF1-CA579F41F13D}"/>
                </a:ext>
              </a:extLst>
            </p:cNvPr>
            <p:cNvSpPr txBox="1">
              <a:spLocks/>
            </p:cNvSpPr>
            <p:nvPr/>
          </p:nvSpPr>
          <p:spPr>
            <a:xfrm>
              <a:off x="1415295" y="4652170"/>
              <a:ext cx="4686944" cy="12740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AU" sz="1600" b="1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Manufacturers &amp; suppliers </a:t>
              </a:r>
              <a:r>
                <a:rPr lang="en-AU" sz="160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 medical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160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technology, diagnosis, prevention, treatment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160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 management of disease &amp; disability</a:t>
              </a:r>
              <a:endParaRPr lang="en-US" sz="160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B5D6FF7-8F57-439A-BA08-C74C91AEAB06}"/>
              </a:ext>
            </a:extLst>
          </p:cNvPr>
          <p:cNvGrpSpPr/>
          <p:nvPr/>
        </p:nvGrpSpPr>
        <p:grpSpPr>
          <a:xfrm>
            <a:off x="581687" y="2175594"/>
            <a:ext cx="7147919" cy="2021965"/>
            <a:chOff x="571277" y="1911022"/>
            <a:chExt cx="7147919" cy="2021965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1705E72B-78AC-4BC3-AA98-6B730713BBE1}"/>
                </a:ext>
              </a:extLst>
            </p:cNvPr>
            <p:cNvSpPr txBox="1">
              <a:spLocks/>
            </p:cNvSpPr>
            <p:nvPr/>
          </p:nvSpPr>
          <p:spPr>
            <a:xfrm>
              <a:off x="775471" y="1911022"/>
              <a:ext cx="6943725" cy="723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AU" sz="3600">
                <a:solidFill>
                  <a:srgbClr val="00549E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AU" sz="3200" b="1">
                  <a:solidFill>
                    <a:srgbClr val="00549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MTAA &amp; MedTech Industry</a:t>
              </a:r>
              <a:endParaRPr lang="en-US" sz="3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3A836BD-F88A-4BFF-9660-CFA53A5526F2}"/>
                </a:ext>
              </a:extLst>
            </p:cNvPr>
            <p:cNvGrpSpPr/>
            <p:nvPr/>
          </p:nvGrpSpPr>
          <p:grpSpPr>
            <a:xfrm>
              <a:off x="571277" y="3082359"/>
              <a:ext cx="5461532" cy="850628"/>
              <a:chOff x="571277" y="3082359"/>
              <a:chExt cx="5461532" cy="850628"/>
            </a:xfrm>
          </p:grpSpPr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6422A105-9729-48BB-90E6-4768535CEB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277" y="3082359"/>
                <a:ext cx="1325399" cy="8151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600" b="1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Industry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600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growth</a:t>
                </a:r>
                <a:endParaRPr lang="en-US" sz="160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E9A39E33-A0F3-4271-A960-404AC88182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2147" y="3092460"/>
                <a:ext cx="1325399" cy="8151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600" b="1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Healthcare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600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policy</a:t>
                </a: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1B274D53-E864-4ABC-96CC-63C7923802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7410" y="3117847"/>
                <a:ext cx="1325399" cy="8151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600" b="1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Member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600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value</a:t>
                </a:r>
              </a:p>
            </p:txBody>
          </p:sp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7FD8D6F4-CB5F-41E8-908F-F94FCFDA8E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1351" y="3099790"/>
                <a:ext cx="1325399" cy="8151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600" b="1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Ethical</a:t>
                </a:r>
                <a:r>
                  <a:rPr lang="en-AU" sz="1600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600">
                    <a:solidFill>
                      <a:srgbClr val="33333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leadership</a:t>
                </a:r>
                <a:endParaRPr lang="en-US" sz="1600">
                  <a:solidFill>
                    <a:srgbClr val="3333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060BE53-323A-4FB0-9E64-8C0EFAC66766}"/>
              </a:ext>
            </a:extLst>
          </p:cNvPr>
          <p:cNvSpPr/>
          <p:nvPr/>
        </p:nvSpPr>
        <p:spPr>
          <a:xfrm>
            <a:off x="477882" y="4167337"/>
            <a:ext cx="5744014" cy="1865620"/>
          </a:xfrm>
          <a:prstGeom prst="roundRect">
            <a:avLst/>
          </a:prstGeom>
          <a:noFill/>
          <a:ln w="57150">
            <a:solidFill>
              <a:srgbClr val="0054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FF17301-3450-445B-AF5B-F2F1475316CD}"/>
              </a:ext>
            </a:extLst>
          </p:cNvPr>
          <p:cNvSpPr/>
          <p:nvPr/>
        </p:nvSpPr>
        <p:spPr>
          <a:xfrm>
            <a:off x="491967" y="2323550"/>
            <a:ext cx="5744014" cy="1742642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217BF24-5C7D-434E-9677-67228D4E3F93}"/>
              </a:ext>
            </a:extLst>
          </p:cNvPr>
          <p:cNvSpPr/>
          <p:nvPr/>
        </p:nvSpPr>
        <p:spPr>
          <a:xfrm>
            <a:off x="474264" y="356787"/>
            <a:ext cx="5744014" cy="1865620"/>
          </a:xfrm>
          <a:prstGeom prst="round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FC6F4581-0443-4A48-82CA-72847DB73F71}"/>
              </a:ext>
            </a:extLst>
          </p:cNvPr>
          <p:cNvCxnSpPr>
            <a:cxnSpLocks/>
            <a:stCxn id="46" idx="3"/>
            <a:endCxn id="22" idx="1"/>
          </p:cNvCxnSpPr>
          <p:nvPr/>
        </p:nvCxnSpPr>
        <p:spPr>
          <a:xfrm flipV="1">
            <a:off x="6235981" y="3193467"/>
            <a:ext cx="833269" cy="1404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A47A36A7-D3DC-4540-B09C-700F4FB37BC0}"/>
              </a:ext>
            </a:extLst>
          </p:cNvPr>
          <p:cNvCxnSpPr>
            <a:stCxn id="47" idx="3"/>
          </p:cNvCxnSpPr>
          <p:nvPr/>
        </p:nvCxnSpPr>
        <p:spPr>
          <a:xfrm>
            <a:off x="6218278" y="1289597"/>
            <a:ext cx="502282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9E25FCE-8596-4E94-BA42-67F1E5CEC68A}"/>
              </a:ext>
            </a:extLst>
          </p:cNvPr>
          <p:cNvCxnSpPr>
            <a:cxnSpLocks/>
          </p:cNvCxnSpPr>
          <p:nvPr/>
        </p:nvCxnSpPr>
        <p:spPr>
          <a:xfrm flipV="1">
            <a:off x="6708772" y="1276898"/>
            <a:ext cx="6898" cy="1741883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1A0FC2E-FAE5-4B88-8AFE-72F8B7560B9F}"/>
              </a:ext>
            </a:extLst>
          </p:cNvPr>
          <p:cNvCxnSpPr>
            <a:cxnSpLocks/>
          </p:cNvCxnSpPr>
          <p:nvPr/>
        </p:nvCxnSpPr>
        <p:spPr>
          <a:xfrm flipH="1">
            <a:off x="6683557" y="3018781"/>
            <a:ext cx="449084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1D5A9BC-4FC1-4E1D-9E42-D2BC90C64196}"/>
              </a:ext>
            </a:extLst>
          </p:cNvPr>
          <p:cNvCxnSpPr>
            <a:cxnSpLocks/>
          </p:cNvCxnSpPr>
          <p:nvPr/>
        </p:nvCxnSpPr>
        <p:spPr>
          <a:xfrm>
            <a:off x="6693489" y="3386139"/>
            <a:ext cx="263119" cy="0"/>
          </a:xfrm>
          <a:prstGeom prst="line">
            <a:avLst/>
          </a:prstGeom>
          <a:ln w="57150">
            <a:solidFill>
              <a:srgbClr val="006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02F7BE4-C38E-4139-985B-23FF61AB748A}"/>
              </a:ext>
            </a:extLst>
          </p:cNvPr>
          <p:cNvCxnSpPr>
            <a:cxnSpLocks/>
          </p:cNvCxnSpPr>
          <p:nvPr/>
        </p:nvCxnSpPr>
        <p:spPr>
          <a:xfrm flipV="1">
            <a:off x="6708772" y="3371850"/>
            <a:ext cx="6898" cy="1840737"/>
          </a:xfrm>
          <a:prstGeom prst="line">
            <a:avLst/>
          </a:prstGeom>
          <a:ln w="5715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4CA8E3B-4711-435F-BF76-6AB96CD2B2CB}"/>
              </a:ext>
            </a:extLst>
          </p:cNvPr>
          <p:cNvCxnSpPr>
            <a:cxnSpLocks/>
          </p:cNvCxnSpPr>
          <p:nvPr/>
        </p:nvCxnSpPr>
        <p:spPr>
          <a:xfrm flipH="1">
            <a:off x="6218278" y="5200584"/>
            <a:ext cx="497392" cy="0"/>
          </a:xfrm>
          <a:prstGeom prst="line">
            <a:avLst/>
          </a:prstGeom>
          <a:ln w="57150">
            <a:solidFill>
              <a:srgbClr val="005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DBE0850-4CF5-428F-8ADD-B1E578D0934E}"/>
              </a:ext>
            </a:extLst>
          </p:cNvPr>
          <p:cNvSpPr txBox="1"/>
          <p:nvPr/>
        </p:nvSpPr>
        <p:spPr>
          <a:xfrm>
            <a:off x="420848" y="6307324"/>
            <a:ext cx="113503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algn="ctr"/>
            <a:r>
              <a:rPr lang="en-AU" sz="3600" b="1" spc="600" baseline="30000">
                <a:solidFill>
                  <a:schemeClr val="bg1"/>
                </a:solidFill>
                <a:latin typeface="Open Sans"/>
              </a:rPr>
              <a:t>Who is MTAA</a:t>
            </a:r>
            <a:endParaRPr lang="en-US"/>
          </a:p>
        </p:txBody>
      </p:sp>
      <p:pic>
        <p:nvPicPr>
          <p:cNvPr id="1048" name="Picture 1047">
            <a:extLst>
              <a:ext uri="{FF2B5EF4-FFF2-40B4-BE49-F238E27FC236}">
                <a16:creationId xmlns:a16="http://schemas.microsoft.com/office/drawing/2014/main" id="{E870FF75-429F-4C85-883D-1AEFB7516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3" y="1230860"/>
            <a:ext cx="626180" cy="626180"/>
          </a:xfrm>
          <a:prstGeom prst="rect">
            <a:avLst/>
          </a:prstGeom>
        </p:spPr>
      </p:pic>
      <p:pic>
        <p:nvPicPr>
          <p:cNvPr id="1050" name="Picture 1049" descr="A picture containing object&#10;&#10;Description automatically generated">
            <a:extLst>
              <a:ext uri="{FF2B5EF4-FFF2-40B4-BE49-F238E27FC236}">
                <a16:creationId xmlns:a16="http://schemas.microsoft.com/office/drawing/2014/main" id="{37BD0A6A-229C-4B91-9586-3FD96939B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0" y="2899850"/>
            <a:ext cx="469612" cy="469612"/>
          </a:xfrm>
          <a:prstGeom prst="rect">
            <a:avLst/>
          </a:prstGeom>
        </p:spPr>
      </p:pic>
      <p:pic>
        <p:nvPicPr>
          <p:cNvPr id="1052" name="Picture 1051" descr="A close up of a sign&#10;&#10;Description automatically generated">
            <a:extLst>
              <a:ext uri="{FF2B5EF4-FFF2-40B4-BE49-F238E27FC236}">
                <a16:creationId xmlns:a16="http://schemas.microsoft.com/office/drawing/2014/main" id="{60EEDEEC-8E18-4AA2-BE29-D9A40E390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44" y="2903141"/>
            <a:ext cx="476250" cy="476250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246F8CFE-3AFF-4CAA-88A3-A627B653A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96" y="2870496"/>
            <a:ext cx="572836" cy="572836"/>
          </a:xfrm>
          <a:prstGeom prst="rect">
            <a:avLst/>
          </a:prstGeom>
        </p:spPr>
      </p:pic>
      <p:pic>
        <p:nvPicPr>
          <p:cNvPr id="64" name="Picture 63" descr="A picture containing object&#10;&#10;Description automatically generated">
            <a:extLst>
              <a:ext uri="{FF2B5EF4-FFF2-40B4-BE49-F238E27FC236}">
                <a16:creationId xmlns:a16="http://schemas.microsoft.com/office/drawing/2014/main" id="{117C279C-E014-4870-A2A0-67193B1C0C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3" y="2821201"/>
            <a:ext cx="572835" cy="572835"/>
          </a:xfrm>
          <a:prstGeom prst="rect">
            <a:avLst/>
          </a:prstGeom>
        </p:spPr>
      </p:pic>
      <p:pic>
        <p:nvPicPr>
          <p:cNvPr id="66" name="Picture 65" descr="A picture containing traffic, light, outdoor&#10;&#10;Description automatically generated">
            <a:extLst>
              <a:ext uri="{FF2B5EF4-FFF2-40B4-BE49-F238E27FC236}">
                <a16:creationId xmlns:a16="http://schemas.microsoft.com/office/drawing/2014/main" id="{9F4031B8-D6A9-41FB-A626-A14DB22D47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6" y="4766903"/>
            <a:ext cx="547489" cy="5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0F5A474-D25D-44FA-A478-191B54D22DE4}"/>
              </a:ext>
            </a:extLst>
          </p:cNvPr>
          <p:cNvSpPr/>
          <p:nvPr/>
        </p:nvSpPr>
        <p:spPr>
          <a:xfrm rot="4060980">
            <a:off x="-1117715" y="-1442699"/>
            <a:ext cx="8802775" cy="8650537"/>
          </a:xfrm>
          <a:prstGeom prst="rtTriangle">
            <a:avLst/>
          </a:prstGeom>
          <a:blipFill dpi="0" rotWithShape="0">
            <a:blip r:embed="rId2"/>
            <a:srcRect/>
            <a:stretch>
              <a:fillRect l="-93000" t="21000" r="-1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DF4391-A2E2-429B-9AA6-5EFF6E2F676B}"/>
              </a:ext>
            </a:extLst>
          </p:cNvPr>
          <p:cNvSpPr txBox="1">
            <a:spLocks/>
          </p:cNvSpPr>
          <p:nvPr/>
        </p:nvSpPr>
        <p:spPr>
          <a:xfrm>
            <a:off x="4423113" y="1504698"/>
            <a:ext cx="7348039" cy="216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2600">
              <a:solidFill>
                <a:srgbClr val="00549E"/>
              </a:solidFill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AU" sz="2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MTAA Women in MedTech (</a:t>
            </a:r>
            <a:r>
              <a:rPr lang="en-AU" sz="2200" b="1" err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WiMT</a:t>
            </a:r>
            <a:r>
              <a:rPr lang="en-AU" sz="2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initiative proactively supports gender diversity in the industry through a number of activities:</a:t>
            </a:r>
            <a:endParaRPr lang="en-US" sz="2200" b="1">
              <a:solidFill>
                <a:srgbClr val="0054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70483A-561A-4B5A-8C86-E00674F2EF6F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5C4DB26-D3CC-4513-A349-0B6E14868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24" y="352176"/>
            <a:ext cx="3463820" cy="1142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AF358-F049-4BAE-9657-CE8F800590E1}"/>
              </a:ext>
            </a:extLst>
          </p:cNvPr>
          <p:cNvSpPr txBox="1"/>
          <p:nvPr/>
        </p:nvSpPr>
        <p:spPr>
          <a:xfrm>
            <a:off x="420848" y="6289394"/>
            <a:ext cx="113503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algn="ctr"/>
            <a:r>
              <a:rPr lang="en-AU" sz="3600" b="1" spc="600" baseline="30000">
                <a:solidFill>
                  <a:schemeClr val="bg1"/>
                </a:solidFill>
                <a:latin typeface="Open Sans"/>
              </a:rPr>
              <a:t>Women in MedTech Initiative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B910A6-3558-4568-BDCE-029121A01D90}"/>
              </a:ext>
            </a:extLst>
          </p:cNvPr>
          <p:cNvSpPr/>
          <p:nvPr/>
        </p:nvSpPr>
        <p:spPr>
          <a:xfrm>
            <a:off x="4510051" y="3751811"/>
            <a:ext cx="1321076" cy="640692"/>
          </a:xfrm>
          <a:prstGeom prst="roundRect">
            <a:avLst/>
          </a:prstGeom>
          <a:solidFill>
            <a:srgbClr val="0063A7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375E4F-87B6-4BCD-A7E5-9071FE4FF078}"/>
              </a:ext>
            </a:extLst>
          </p:cNvPr>
          <p:cNvSpPr txBox="1">
            <a:spLocks/>
          </p:cNvSpPr>
          <p:nvPr/>
        </p:nvSpPr>
        <p:spPr>
          <a:xfrm>
            <a:off x="4513632" y="3743942"/>
            <a:ext cx="1321075" cy="521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3600">
              <a:solidFill>
                <a:srgbClr val="00549E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27F2A5-75CD-4DB7-AE91-11BFB65A455D}"/>
              </a:ext>
            </a:extLst>
          </p:cNvPr>
          <p:cNvSpPr/>
          <p:nvPr/>
        </p:nvSpPr>
        <p:spPr>
          <a:xfrm>
            <a:off x="5972189" y="3748885"/>
            <a:ext cx="4157719" cy="640692"/>
          </a:xfrm>
          <a:prstGeom prst="roundRect">
            <a:avLst/>
          </a:prstGeom>
          <a:solidFill>
            <a:srgbClr val="0063A7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247EB4-9A28-46D7-9E9D-BF7CF00E2482}"/>
              </a:ext>
            </a:extLst>
          </p:cNvPr>
          <p:cNvSpPr txBox="1">
            <a:spLocks/>
          </p:cNvSpPr>
          <p:nvPr/>
        </p:nvSpPr>
        <p:spPr>
          <a:xfrm>
            <a:off x="5975771" y="3749980"/>
            <a:ext cx="4163101" cy="5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3600">
              <a:solidFill>
                <a:srgbClr val="00549E"/>
              </a:solidFill>
            </a:endParaRPr>
          </a:p>
          <a:p>
            <a:pPr marL="0" indent="0" algn="ctr">
              <a:buNone/>
            </a:pPr>
            <a:r>
              <a:rPr lang="en-US" sz="8000" b="1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Ignite program </a:t>
            </a:r>
            <a:r>
              <a:rPr lang="en-US" sz="8000" b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for</a:t>
            </a:r>
            <a:r>
              <a:rPr lang="en-US" sz="8000" b="1">
                <a:solidFill>
                  <a:schemeClr val="bg1"/>
                </a:solidFill>
                <a:latin typeface="Open Sans"/>
                <a:ea typeface="+mn-lt"/>
                <a:cs typeface="Calibri"/>
              </a:rPr>
              <a:t> students</a:t>
            </a:r>
            <a:r>
              <a:rPr lang="en-US" sz="8000" b="1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3B5F5F-8B0B-4548-8B99-04DD45DC6E24}"/>
              </a:ext>
            </a:extLst>
          </p:cNvPr>
          <p:cNvSpPr/>
          <p:nvPr/>
        </p:nvSpPr>
        <p:spPr>
          <a:xfrm>
            <a:off x="4522540" y="5282152"/>
            <a:ext cx="4047302" cy="640692"/>
          </a:xfrm>
          <a:prstGeom prst="roundRect">
            <a:avLst/>
          </a:prstGeom>
          <a:solidFill>
            <a:srgbClr val="0063A7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E55459-6580-4699-A86F-40B0C9E22687}"/>
              </a:ext>
            </a:extLst>
          </p:cNvPr>
          <p:cNvSpPr txBox="1">
            <a:spLocks/>
          </p:cNvSpPr>
          <p:nvPr/>
        </p:nvSpPr>
        <p:spPr>
          <a:xfrm>
            <a:off x="4526122" y="5274283"/>
            <a:ext cx="4128887" cy="521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3600">
              <a:solidFill>
                <a:srgbClr val="00549E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Gender diversity white paper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CFE287-1553-4C3D-9722-2025861F0B89}"/>
              </a:ext>
            </a:extLst>
          </p:cNvPr>
          <p:cNvGrpSpPr/>
          <p:nvPr/>
        </p:nvGrpSpPr>
        <p:grpSpPr>
          <a:xfrm>
            <a:off x="4517031" y="4505225"/>
            <a:ext cx="4836325" cy="658114"/>
            <a:chOff x="7846086" y="4988592"/>
            <a:chExt cx="4836325" cy="65811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4FC48FB-33F9-4B51-9F08-5C2CA67F0DA3}"/>
                </a:ext>
              </a:extLst>
            </p:cNvPr>
            <p:cNvSpPr/>
            <p:nvPr/>
          </p:nvSpPr>
          <p:spPr>
            <a:xfrm>
              <a:off x="9997476" y="4996461"/>
              <a:ext cx="2684935" cy="640692"/>
            </a:xfrm>
            <a:prstGeom prst="roundRect">
              <a:avLst/>
            </a:prstGeom>
            <a:solidFill>
              <a:srgbClr val="0063A7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C103702-ADF7-4256-B6F5-022CEDB02630}"/>
                </a:ext>
              </a:extLst>
            </p:cNvPr>
            <p:cNvSpPr txBox="1">
              <a:spLocks/>
            </p:cNvSpPr>
            <p:nvPr/>
          </p:nvSpPr>
          <p:spPr>
            <a:xfrm>
              <a:off x="10001057" y="4988592"/>
              <a:ext cx="2681353" cy="521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AU" sz="3600">
                <a:solidFill>
                  <a:srgbClr val="00549E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8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Mentoring program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37B56D8-CB06-49A9-BF75-CE7C22A1B53B}"/>
                </a:ext>
              </a:extLst>
            </p:cNvPr>
            <p:cNvSpPr/>
            <p:nvPr/>
          </p:nvSpPr>
          <p:spPr>
            <a:xfrm>
              <a:off x="7846086" y="5006014"/>
              <a:ext cx="2048380" cy="640692"/>
            </a:xfrm>
            <a:prstGeom prst="roundRect">
              <a:avLst/>
            </a:prstGeom>
            <a:solidFill>
              <a:srgbClr val="0063A7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53DB63BF-DF84-44EA-B39D-F3FC7097915E}"/>
                </a:ext>
              </a:extLst>
            </p:cNvPr>
            <p:cNvSpPr txBox="1">
              <a:spLocks/>
            </p:cNvSpPr>
            <p:nvPr/>
          </p:nvSpPr>
          <p:spPr>
            <a:xfrm>
              <a:off x="7849668" y="4998145"/>
              <a:ext cx="2140492" cy="521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AU" sz="3600">
                <a:solidFill>
                  <a:srgbClr val="00549E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AU" sz="8000" b="1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WiMT</a:t>
              </a:r>
              <a:r>
                <a:rPr lang="en-AU" sz="8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awards</a:t>
              </a:r>
              <a:endParaRPr lang="en-US" sz="8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EC99330-E91F-48D3-97C2-7E1CB7D85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">
            <a:off x="5629835" y="291078"/>
            <a:ext cx="6696635" cy="6885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74F1-DC16-4B61-B499-9FF9AA34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722" y="1766709"/>
            <a:ext cx="4206172" cy="332458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2018, MTAA introduced </a:t>
            </a:r>
            <a:r>
              <a:rPr lang="en-AU" sz="2200" b="1" err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Pulseline</a:t>
            </a:r>
            <a:r>
              <a:rPr lang="en-AU" sz="2200" b="1">
                <a:solidFill>
                  <a:srgbClr val="0054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a digital platform that covers innovation, R&amp;D, public policy, politics and health related matters in Australia.</a:t>
            </a:r>
            <a:endParaRPr lang="en-US" sz="2200" b="1">
              <a:solidFill>
                <a:srgbClr val="0054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A1B9-7133-41F2-851A-79B860E7BC4E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4BDF9FC-A7E3-4C8A-8F51-B89EF1006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4" y="243640"/>
            <a:ext cx="3463820" cy="1142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C9CE3-8B5F-446B-A67E-3DCDC7CDD344}"/>
              </a:ext>
            </a:extLst>
          </p:cNvPr>
          <p:cNvSpPr txBox="1"/>
          <p:nvPr/>
        </p:nvSpPr>
        <p:spPr>
          <a:xfrm>
            <a:off x="420848" y="6289394"/>
            <a:ext cx="113503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algn="ctr"/>
            <a:r>
              <a:rPr lang="en-AU" sz="3600" b="1" spc="600" baseline="30000" err="1">
                <a:solidFill>
                  <a:schemeClr val="bg1"/>
                </a:solidFill>
                <a:latin typeface="Open Sans"/>
              </a:rPr>
              <a:t>PulseLine</a:t>
            </a:r>
            <a:endParaRPr lang="en-AU" b="1" spc="600" err="1"/>
          </a:p>
        </p:txBody>
      </p:sp>
    </p:spTree>
    <p:extLst>
      <p:ext uri="{BB962C8B-B14F-4D97-AF65-F5344CB8AC3E}">
        <p14:creationId xmlns:p14="http://schemas.microsoft.com/office/powerpoint/2010/main" val="26879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CA98D0EAF0846974121CD3439CB21" ma:contentTypeVersion="10" ma:contentTypeDescription="Create a new document." ma:contentTypeScope="" ma:versionID="b8cbf467af34b7e78f12d1c8368d4b06">
  <xsd:schema xmlns:xsd="http://www.w3.org/2001/XMLSchema" xmlns:xs="http://www.w3.org/2001/XMLSchema" xmlns:p="http://schemas.microsoft.com/office/2006/metadata/properties" xmlns:ns2="d94a4dd7-fdfd-4cac-b501-5d025c1d26e0" xmlns:ns3="640e1b2d-0c65-4f1c-8e8e-91e67efdeb67" targetNamespace="http://schemas.microsoft.com/office/2006/metadata/properties" ma:root="true" ma:fieldsID="d316ca62186d495f98ae928553dfc18d" ns2:_="" ns3:_="">
    <xsd:import namespace="d94a4dd7-fdfd-4cac-b501-5d025c1d26e0"/>
    <xsd:import namespace="640e1b2d-0c65-4f1c-8e8e-91e67efdeb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a4dd7-fdfd-4cac-b501-5d025c1d26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e1b2d-0c65-4f1c-8e8e-91e67efdeb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F37ADC-C6A8-404B-B6EE-228859F4CB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BFFB33-61E0-4FE8-8E6E-B945927CF2C6}">
  <ds:schemaRefs>
    <ds:schemaRef ds:uri="640e1b2d-0c65-4f1c-8e8e-91e67efdeb67"/>
    <ds:schemaRef ds:uri="d94a4dd7-fdfd-4cac-b501-5d025c1d26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083C87E-95BF-4EB5-806B-38EA7952C98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40e1b2d-0c65-4f1c-8e8e-91e67efdeb67"/>
    <ds:schemaRef ds:uri="http://schemas.microsoft.com/office/infopath/2007/PartnerControls"/>
    <ds:schemaRef ds:uri="http://purl.org/dc/elements/1.1/"/>
    <ds:schemaRef ds:uri="d94a4dd7-fdfd-4cac-b501-5d025c1d26e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184</Words>
  <Application>Microsoft Office PowerPoint</Application>
  <PresentationFormat>Widescreen</PresentationFormat>
  <Paragraphs>45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&lt;Insert logo&gt;</dc:title>
  <dc:creator>Libby Pearce</dc:creator>
  <cp:lastModifiedBy>Louie Radburnd</cp:lastModifiedBy>
  <cp:revision>1</cp:revision>
  <dcterms:created xsi:type="dcterms:W3CDTF">2019-08-26T01:00:19Z</dcterms:created>
  <dcterms:modified xsi:type="dcterms:W3CDTF">2019-09-13T03:05:29Z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0x0101002D4CA98D0EAF0846974121CD3439CB21</vt:lpwstr>
  </property>
</Properties>
</file>